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1" r:id="rId2"/>
    <p:sldId id="292" r:id="rId3"/>
    <p:sldId id="294" r:id="rId4"/>
    <p:sldId id="293" r:id="rId5"/>
    <p:sldId id="304" r:id="rId6"/>
    <p:sldId id="272" r:id="rId7"/>
    <p:sldId id="270" r:id="rId8"/>
    <p:sldId id="291" r:id="rId9"/>
    <p:sldId id="276" r:id="rId10"/>
    <p:sldId id="290" r:id="rId11"/>
    <p:sldId id="273" r:id="rId12"/>
    <p:sldId id="285" r:id="rId13"/>
    <p:sldId id="275" r:id="rId14"/>
    <p:sldId id="277" r:id="rId15"/>
    <p:sldId id="280" r:id="rId16"/>
    <p:sldId id="278" r:id="rId17"/>
    <p:sldId id="279" r:id="rId18"/>
    <p:sldId id="302" r:id="rId19"/>
    <p:sldId id="262" r:id="rId20"/>
    <p:sldId id="271" r:id="rId21"/>
    <p:sldId id="296" r:id="rId22"/>
    <p:sldId id="300" r:id="rId23"/>
    <p:sldId id="299" r:id="rId24"/>
    <p:sldId id="303" r:id="rId25"/>
    <p:sldId id="295" r:id="rId26"/>
    <p:sldId id="287" r:id="rId27"/>
    <p:sldId id="286" r:id="rId28"/>
    <p:sldId id="301" r:id="rId29"/>
    <p:sldId id="305" r:id="rId30"/>
    <p:sldId id="274" r:id="rId31"/>
    <p:sldId id="297" r:id="rId32"/>
    <p:sldId id="284" r:id="rId33"/>
  </p:sldIdLst>
  <p:sldSz cx="9144000" cy="6858000" type="screen4x3"/>
  <p:notesSz cx="6858000" cy="9144000"/>
  <p:embeddedFontLst>
    <p:embeddedFont>
      <p:font typeface="Cillian" charset="-18"/>
      <p:regular r:id="rId36"/>
    </p:embeddedFont>
    <p:embeddedFont>
      <p:font typeface="Calibri" pitchFamily="34" charset="0"/>
      <p:regular r:id="rId37"/>
      <p:bold r:id="rId38"/>
      <p:italic r:id="rId39"/>
      <p:boldItalic r:id="rId40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51A1"/>
    <a:srgbClr val="898989"/>
    <a:srgbClr val="414042"/>
    <a:srgbClr val="B5A3CB"/>
    <a:srgbClr val="EBAB19"/>
    <a:srgbClr val="C0B1D3"/>
    <a:srgbClr val="E1DAEA"/>
    <a:srgbClr val="CEC2D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444" autoAdjust="0"/>
  </p:normalViewPr>
  <p:slideViewPr>
    <p:cSldViewPr snapToGrid="0">
      <p:cViewPr>
        <p:scale>
          <a:sx n="69" d="100"/>
          <a:sy n="69" d="100"/>
        </p:scale>
        <p:origin x="-1098" y="54"/>
      </p:cViewPr>
      <p:guideLst>
        <p:guide orient="horz" pos="4140"/>
        <p:guide orient="horz" pos="694"/>
        <p:guide orient="horz" pos="4278"/>
        <p:guide pos="2879"/>
        <p:guide pos="5487"/>
        <p:guide pos="2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-3564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5C53B-451E-4E08-B51F-BE60E25FDC81}" type="datetimeFigureOut">
              <a:rPr lang="cs-CZ" smtClean="0"/>
              <a:pPr/>
              <a:t>3. 5. 2017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7AD78-EDC9-411F-8FFE-35EE821A10D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BC768-8FC2-47E9-81FC-418EC8F364A7}" type="datetimeFigureOut">
              <a:rPr lang="cs-CZ" smtClean="0"/>
              <a:pPr/>
              <a:t>3. 5. 2017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C7026-1F90-43C4-944E-86704CB91B8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798006" y="5816484"/>
            <a:ext cx="4464496" cy="42082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ctr">
              <a:buNone/>
              <a:defRPr sz="1900" baseline="0">
                <a:solidFill>
                  <a:srgbClr val="414042"/>
                </a:solidFill>
                <a:latin typeface="Cillian" pitchFamily="50" charset="-1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Jméno přednášejícího</a:t>
            </a:r>
          </a:p>
        </p:txBody>
      </p:sp>
      <p:sp>
        <p:nvSpPr>
          <p:cNvPr id="9" name="Nadpis 8"/>
          <p:cNvSpPr>
            <a:spLocks noGrp="1"/>
          </p:cNvSpPr>
          <p:nvPr>
            <p:ph type="title" hasCustomPrompt="1"/>
          </p:nvPr>
        </p:nvSpPr>
        <p:spPr>
          <a:xfrm>
            <a:off x="4229801" y="3969161"/>
            <a:ext cx="4504453" cy="1044015"/>
          </a:xfrm>
        </p:spPr>
        <p:txBody>
          <a:bodyPr wrap="square" lIns="0" tIns="0" rIns="0" bIns="0" anchor="t" anchorCtr="0">
            <a:normAutofit/>
          </a:bodyPr>
          <a:lstStyle>
            <a:lvl1pPr algn="r">
              <a:defRPr sz="3000" b="0" baseline="0">
                <a:solidFill>
                  <a:srgbClr val="6F51A1"/>
                </a:solidFill>
                <a:latin typeface="Cillian" pitchFamily="50" charset="-18"/>
              </a:defRPr>
            </a:lvl1pPr>
          </a:lstStyle>
          <a:p>
            <a:r>
              <a:rPr lang="cs-CZ" dirty="0" smtClean="0"/>
              <a:t>Nadpis prezentace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3C99-304C-4AD2-871E-4A43F00CAD0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Nadpis 1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Nadpis</a:t>
            </a:r>
            <a:endParaRPr lang="cs-CZ" dirty="0"/>
          </a:p>
        </p:txBody>
      </p:sp>
      <p:sp>
        <p:nvSpPr>
          <p:cNvPr id="13" name="Zástupný symbol pro zápatí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www.</a:t>
            </a:r>
            <a:r>
              <a:rPr lang="cs-CZ" dirty="0" err="1" smtClean="0"/>
              <a:t>fast.vsb.cz</a:t>
            </a:r>
            <a:endParaRPr lang="cs-CZ" dirty="0"/>
          </a:p>
        </p:txBody>
      </p:sp>
      <p:sp>
        <p:nvSpPr>
          <p:cNvPr id="23" name="Zástupný symbol pro text 22"/>
          <p:cNvSpPr>
            <a:spLocks noGrp="1"/>
          </p:cNvSpPr>
          <p:nvPr>
            <p:ph type="body" sz="quarter" idx="12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 dirty="0" smtClean="0"/>
              <a:t>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sekc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31800" y="1997297"/>
            <a:ext cx="6079982" cy="1656184"/>
          </a:xfrm>
        </p:spPr>
        <p:txBody>
          <a:bodyPr lIns="0" tIns="0" rIns="0" bIns="0">
            <a:normAutofit/>
          </a:bodyPr>
          <a:lstStyle>
            <a:lvl1pPr algn="r">
              <a:defRPr sz="4800">
                <a:solidFill>
                  <a:srgbClr val="EBAB19"/>
                </a:solidFill>
                <a:latin typeface="Cillian" pitchFamily="50" charset="-18"/>
              </a:defRPr>
            </a:lvl1pPr>
          </a:lstStyle>
          <a:p>
            <a:r>
              <a:rPr lang="cs-CZ" dirty="0" smtClean="0"/>
              <a:t>Nadpis sekce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853C99-304C-4AD2-871E-4A43F00CAD0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2" hasCustomPrompt="1"/>
          </p:nvPr>
        </p:nvSpPr>
        <p:spPr>
          <a:xfrm>
            <a:off x="119063" y="-679741"/>
            <a:ext cx="735779" cy="276998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>
              <a:buNone/>
              <a:defRPr sz="18000">
                <a:solidFill>
                  <a:srgbClr val="B5A3CB"/>
                </a:solidFill>
                <a:latin typeface="Cillian" pitchFamily="50" charset="-18"/>
              </a:defRPr>
            </a:lvl1pPr>
          </a:lstStyle>
          <a:p>
            <a:pPr lvl="0"/>
            <a:r>
              <a:rPr lang="cs-CZ" dirty="0" smtClean="0"/>
              <a:t>1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 hasCustomPrompt="1"/>
          </p:nvPr>
        </p:nvSpPr>
        <p:spPr>
          <a:xfrm>
            <a:off x="1150527" y="1101725"/>
            <a:ext cx="6840000" cy="5130000"/>
          </a:xfrm>
          <a:prstGeom prst="rect">
            <a:avLst/>
          </a:prstGeom>
          <a:ln w="19050">
            <a:noFill/>
          </a:ln>
        </p:spPr>
        <p:txBody>
          <a:bodyPr wrap="none" bIns="2124000" anchor="b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00">
                <a:solidFill>
                  <a:srgbClr val="414042"/>
                </a:solidFill>
                <a:latin typeface="Cillian" pitchFamily="50" charset="-1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</a:t>
            </a:r>
            <a:endParaRPr lang="cs-CZ" dirty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3C99-304C-4AD2-871E-4A43F00CAD0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www.fast.vsb.cz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7" name="Zástupný symbol pro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6352808"/>
            <a:ext cx="8278813" cy="215444"/>
          </a:xfrm>
        </p:spPr>
        <p:txBody>
          <a:bodyPr wrap="none" anchor="t" anchorCtr="1">
            <a:normAutofit/>
          </a:bodyPr>
          <a:lstStyle>
            <a:lvl1pPr algn="ctr">
              <a:buNone/>
              <a:defRPr sz="1400" baseline="0">
                <a:solidFill>
                  <a:srgbClr val="414042"/>
                </a:solidFill>
              </a:defRPr>
            </a:lvl1pPr>
          </a:lstStyle>
          <a:p>
            <a:pPr lvl="0"/>
            <a:r>
              <a:rPr lang="cs-CZ" dirty="0" smtClean="0"/>
              <a:t>Titulek obrázku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www.fast.vsb.cz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853C99-304C-4AD2-871E-4A43F00CAD0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Zástupný symbol pro tabulku 5"/>
          <p:cNvSpPr>
            <a:spLocks noGrp="1"/>
          </p:cNvSpPr>
          <p:nvPr>
            <p:ph type="tbl" sz="quarter" idx="12" hasCustomPrompt="1"/>
          </p:nvPr>
        </p:nvSpPr>
        <p:spPr>
          <a:xfrm>
            <a:off x="431799" y="1425039"/>
            <a:ext cx="8278814" cy="5147212"/>
          </a:xfrm>
        </p:spPr>
        <p:txBody>
          <a:bodyPr wrap="none" bIns="2124000" anchor="b" anchorCtr="1"/>
          <a:lstStyle>
            <a:lvl1pPr>
              <a:buNone/>
              <a:defRPr sz="1900"/>
            </a:lvl1pPr>
          </a:lstStyle>
          <a:p>
            <a:r>
              <a:rPr lang="cs-CZ" dirty="0" smtClean="0"/>
              <a:t>Kliknutím na ikonu přidáte tabulku</a:t>
            </a:r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101725"/>
            <a:ext cx="8278814" cy="215444"/>
          </a:xfrm>
        </p:spPr>
        <p:txBody>
          <a:bodyPr wrap="none" anchor="t" anchorCtr="0">
            <a:normAutofit/>
          </a:bodyPr>
          <a:lstStyle>
            <a:lvl1pPr>
              <a:buNone/>
              <a:defRPr sz="1400" baseline="0">
                <a:solidFill>
                  <a:srgbClr val="414042"/>
                </a:solidFill>
              </a:defRPr>
            </a:lvl1pPr>
          </a:lstStyle>
          <a:p>
            <a:pPr lvl="0"/>
            <a:r>
              <a:rPr lang="cs-CZ" dirty="0" smtClean="0"/>
              <a:t>Titulek tabulky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42411" y="361632"/>
            <a:ext cx="7668202" cy="492443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r>
              <a:rPr lang="en-US" dirty="0" err="1" smtClean="0"/>
              <a:t>Nadpis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146604" y="6631782"/>
            <a:ext cx="2886271" cy="1548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illian" pitchFamily="50" charset="-18"/>
              </a:defRPr>
            </a:lvl1pPr>
          </a:lstStyle>
          <a:p>
            <a:r>
              <a:rPr lang="cs-CZ" smtClean="0"/>
              <a:t>www.fast.vsb.cz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8000" y="6634800"/>
            <a:ext cx="160300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illian" pitchFamily="50" charset="-18"/>
              </a:defRPr>
            </a:lvl1pPr>
          </a:lstStyle>
          <a:p>
            <a:fld id="{54853C99-304C-4AD2-871E-4A43F00CAD0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431800" y="1101726"/>
            <a:ext cx="8278812" cy="54578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 smtClean="0"/>
              <a:t>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7" r:id="rId4"/>
    <p:sldLayoutId id="2147483661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6F51A1"/>
          </a:solidFill>
          <a:latin typeface="Cillian" pitchFamily="50" charset="-18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BAB19"/>
        </a:buClr>
        <a:buFont typeface="Wingdings" pitchFamily="2" charset="2"/>
        <a:buChar char="§"/>
        <a:defRPr sz="2800" kern="1200">
          <a:solidFill>
            <a:srgbClr val="414042"/>
          </a:solidFill>
          <a:latin typeface="Cillian" pitchFamily="50" charset="-18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6F51A1"/>
        </a:buClr>
        <a:buFont typeface="Wingdings" pitchFamily="2" charset="2"/>
        <a:buChar char="§"/>
        <a:defRPr sz="2400" kern="1200">
          <a:solidFill>
            <a:srgbClr val="414042"/>
          </a:solidFill>
          <a:latin typeface="Cillian" pitchFamily="50" charset="-18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BAB19"/>
        </a:buClr>
        <a:buFont typeface="Wingdings" pitchFamily="2" charset="2"/>
        <a:buChar char="§"/>
        <a:defRPr sz="2000" kern="1200">
          <a:solidFill>
            <a:srgbClr val="414042"/>
          </a:solidFill>
          <a:latin typeface="Cillian" pitchFamily="50" charset="-18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F51A1"/>
        </a:buClr>
        <a:buFont typeface="Wingdings" pitchFamily="2" charset="2"/>
        <a:buChar char="§"/>
        <a:defRPr sz="1600" kern="1200">
          <a:solidFill>
            <a:srgbClr val="414042"/>
          </a:solidFill>
          <a:latin typeface="Cillian" pitchFamily="50" charset="-18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BAB19"/>
        </a:buClr>
        <a:buFont typeface="Wingdings" pitchFamily="2" charset="2"/>
        <a:buChar char="§"/>
        <a:defRPr sz="1400" kern="1200">
          <a:solidFill>
            <a:srgbClr val="414042"/>
          </a:solidFill>
          <a:latin typeface="Cillian" pitchFamily="50" charset="-18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2811654" y="6239564"/>
            <a:ext cx="4464496" cy="420828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Kateřina </a:t>
            </a:r>
            <a:r>
              <a:rPr lang="cs-CZ" sz="2000" dirty="0" err="1" smtClean="0">
                <a:solidFill>
                  <a:schemeClr val="tx1"/>
                </a:solidFill>
              </a:rPr>
              <a:t>Heisigová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431729" y="3251000"/>
            <a:ext cx="4504453" cy="1044015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/>
              <a:t>TECHNOLOGIE SANACE DEFORMOVANÝCH KLENEB</a:t>
            </a:r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3C99-304C-4AD2-871E-4A43F00CAD03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37899" y="361632"/>
            <a:ext cx="7668202" cy="492443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/>
              <a:t>APLIKACE SOUSTAVY SÍTÍ A </a:t>
            </a:r>
            <a:br>
              <a:rPr lang="cs-CZ" sz="4000" b="1" dirty="0" smtClean="0"/>
            </a:br>
            <a:r>
              <a:rPr lang="cs-CZ" sz="4000" b="1" dirty="0" smtClean="0"/>
              <a:t>ZVADACÍHO ZAŘÍZENÍ</a:t>
            </a:r>
            <a:endParaRPr lang="cs-CZ" sz="40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www.fast.vsb.cz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431800" y="1405718"/>
            <a:ext cx="8278812" cy="5153831"/>
          </a:xfrm>
        </p:spPr>
        <p:txBody>
          <a:bodyPr/>
          <a:lstStyle/>
          <a:p>
            <a:r>
              <a:rPr lang="cs-CZ" sz="3000" dirty="0" smtClean="0">
                <a:solidFill>
                  <a:schemeClr val="tx1"/>
                </a:solidFill>
              </a:rPr>
              <a:t>Sítě: </a:t>
            </a:r>
          </a:p>
          <a:p>
            <a:pPr lvl="1"/>
            <a:r>
              <a:rPr lang="cs-CZ" sz="2500" dirty="0" smtClean="0">
                <a:solidFill>
                  <a:schemeClr val="tx1"/>
                </a:solidFill>
              </a:rPr>
              <a:t>mají funkci bednění,</a:t>
            </a:r>
          </a:p>
          <a:p>
            <a:pPr lvl="1"/>
            <a:r>
              <a:rPr lang="cs-CZ" sz="2500" dirty="0" smtClean="0">
                <a:solidFill>
                  <a:schemeClr val="tx1"/>
                </a:solidFill>
              </a:rPr>
              <a:t>jsou vzájemně svázány nebo svařeny,</a:t>
            </a:r>
          </a:p>
          <a:p>
            <a:pPr lvl="1"/>
            <a:r>
              <a:rPr lang="cs-CZ" sz="2500" dirty="0" smtClean="0">
                <a:solidFill>
                  <a:schemeClr val="tx1"/>
                </a:solidFill>
              </a:rPr>
              <a:t>kladou se z přesahem cca dvou ok,</a:t>
            </a:r>
          </a:p>
          <a:p>
            <a:pPr lvl="1"/>
            <a:r>
              <a:rPr lang="cs-CZ" sz="2500" dirty="0" smtClean="0">
                <a:solidFill>
                  <a:schemeClr val="tx1"/>
                </a:solidFill>
              </a:rPr>
              <a:t>K líci klenby jsou vyneseny (přitlačeny) pouze zvedacím zařízením</a:t>
            </a:r>
          </a:p>
          <a:p>
            <a:r>
              <a:rPr lang="cs-CZ" sz="3000" dirty="0" smtClean="0">
                <a:solidFill>
                  <a:schemeClr val="tx1"/>
                </a:solidFill>
              </a:rPr>
              <a:t>Zvedací zařízení: </a:t>
            </a:r>
          </a:p>
          <a:p>
            <a:pPr lvl="1"/>
            <a:r>
              <a:rPr lang="cs-CZ" sz="2500" dirty="0" smtClean="0">
                <a:solidFill>
                  <a:schemeClr val="tx1"/>
                </a:solidFill>
              </a:rPr>
              <a:t>v první fázi stabilizuje konstrukci klenby a následně slouží k samotnému </a:t>
            </a:r>
            <a:r>
              <a:rPr lang="cs-CZ" sz="2500" dirty="0" err="1" smtClean="0">
                <a:solidFill>
                  <a:schemeClr val="tx1"/>
                </a:solidFill>
              </a:rPr>
              <a:t>přizvedávání</a:t>
            </a:r>
            <a:r>
              <a:rPr lang="cs-CZ" sz="2500" dirty="0" smtClean="0">
                <a:solidFill>
                  <a:schemeClr val="tx1"/>
                </a:solidFill>
              </a:rPr>
              <a:t>,</a:t>
            </a:r>
          </a:p>
          <a:p>
            <a:pPr lvl="1"/>
            <a:r>
              <a:rPr lang="cs-CZ" sz="2500" dirty="0" smtClean="0">
                <a:solidFill>
                  <a:schemeClr val="tx1"/>
                </a:solidFill>
              </a:rPr>
              <a:t>rozmístí se přes soustavu sítí ve směru od středu místnosti, kolmo na líc klenby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3C99-304C-4AD2-871E-4A43F00CAD03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www.fast.vsb.cz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37899" y="361632"/>
            <a:ext cx="7668202" cy="492443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/>
              <a:t>ROZMÍSTĚNÍ ZVEDACÍHO ZAŘÍZENÍ</a:t>
            </a:r>
            <a:endParaRPr lang="cs-CZ" sz="40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3713" y="951885"/>
            <a:ext cx="5236574" cy="533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432594" y="6057840"/>
            <a:ext cx="8278813" cy="800160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červeně - trhliny, 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modře - hlavy zvedacího zařízení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3C99-304C-4AD2-871E-4A43F00CAD03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37899" y="361632"/>
            <a:ext cx="7668202" cy="492443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/>
              <a:t>PŘIZVEDÁVÁNÍ</a:t>
            </a:r>
            <a:endParaRPr lang="cs-CZ" sz="40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www.fast.vsb.cz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3000" dirty="0" smtClean="0">
                <a:solidFill>
                  <a:schemeClr val="tx1"/>
                </a:solidFill>
              </a:rPr>
              <a:t>Klenba se  </a:t>
            </a:r>
            <a:r>
              <a:rPr lang="cs-CZ" sz="3000" b="1" dirty="0" err="1" smtClean="0">
                <a:solidFill>
                  <a:srgbClr val="6F51A1"/>
                </a:solidFill>
              </a:rPr>
              <a:t>nepřizvedává</a:t>
            </a:r>
            <a:r>
              <a:rPr lang="cs-CZ" sz="3000" b="1" dirty="0" smtClean="0">
                <a:solidFill>
                  <a:srgbClr val="6F51A1"/>
                </a:solidFill>
              </a:rPr>
              <a:t> celá současně</a:t>
            </a:r>
            <a:r>
              <a:rPr lang="cs-CZ" sz="3000" dirty="0" smtClean="0">
                <a:solidFill>
                  <a:schemeClr val="tx1"/>
                </a:solidFill>
              </a:rPr>
              <a:t>, nýbrž </a:t>
            </a:r>
            <a:r>
              <a:rPr lang="cs-CZ" sz="3000" b="1" dirty="0" smtClean="0">
                <a:solidFill>
                  <a:srgbClr val="6F51A1"/>
                </a:solidFill>
              </a:rPr>
              <a:t>dle</a:t>
            </a:r>
            <a:r>
              <a:rPr lang="cs-CZ" sz="3000" dirty="0" smtClean="0">
                <a:solidFill>
                  <a:schemeClr val="tx1"/>
                </a:solidFill>
              </a:rPr>
              <a:t> její </a:t>
            </a:r>
            <a:r>
              <a:rPr lang="cs-CZ" sz="3000" b="1" dirty="0" smtClean="0">
                <a:solidFill>
                  <a:srgbClr val="6F51A1"/>
                </a:solidFill>
              </a:rPr>
              <a:t>deformace</a:t>
            </a:r>
            <a:r>
              <a:rPr lang="cs-CZ" sz="3000" dirty="0" smtClean="0">
                <a:solidFill>
                  <a:srgbClr val="6F51A1"/>
                </a:solidFill>
              </a:rPr>
              <a:t>! </a:t>
            </a:r>
          </a:p>
          <a:p>
            <a:r>
              <a:rPr lang="cs-CZ" sz="3000" dirty="0" smtClean="0">
                <a:solidFill>
                  <a:schemeClr val="tx1"/>
                </a:solidFill>
              </a:rPr>
              <a:t>Některé stojiny se vysunou, jiné zůstanou v původní poloze.</a:t>
            </a:r>
          </a:p>
          <a:p>
            <a:r>
              <a:rPr lang="cs-CZ" sz="3000" dirty="0" smtClean="0">
                <a:solidFill>
                  <a:schemeClr val="tx1"/>
                </a:solidFill>
              </a:rPr>
              <a:t>Po každém jednotlivém přizvednutí se tvar klenby změní, a je tedy nutno pro další přizvednutí vysunout jiné stojiny.</a:t>
            </a:r>
          </a:p>
          <a:p>
            <a:r>
              <a:rPr lang="cs-CZ" sz="3000" dirty="0" smtClean="0">
                <a:solidFill>
                  <a:schemeClr val="tx1"/>
                </a:solidFill>
              </a:rPr>
              <a:t>Nejnáročnější a nejdůležitější část sanace.</a:t>
            </a:r>
            <a:endParaRPr lang="cs-CZ" sz="3000" dirty="0" smtClean="0">
              <a:solidFill>
                <a:srgbClr val="6F51A1"/>
              </a:solidFill>
            </a:endParaRPr>
          </a:p>
          <a:p>
            <a:r>
              <a:rPr lang="cs-CZ" sz="3000" dirty="0" smtClean="0">
                <a:solidFill>
                  <a:schemeClr val="tx1"/>
                </a:solidFill>
              </a:rPr>
              <a:t>Je nutno stále kontrolovat pohyby v klenbě při </a:t>
            </a:r>
            <a:r>
              <a:rPr lang="cs-CZ" sz="3000" dirty="0" err="1" smtClean="0">
                <a:solidFill>
                  <a:schemeClr val="tx1"/>
                </a:solidFill>
              </a:rPr>
              <a:t>přizvedávání</a:t>
            </a:r>
            <a:r>
              <a:rPr lang="cs-CZ" sz="3000" dirty="0" smtClean="0">
                <a:solidFill>
                  <a:schemeClr val="tx1"/>
                </a:solidFill>
              </a:rPr>
              <a:t>.</a:t>
            </a:r>
          </a:p>
          <a:p>
            <a:endParaRPr lang="cs-CZ" sz="3000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 descr="1.-po přizvednut%uFFFD%uFFFD následuje mechanické proškrábnutí spáry rubu klenb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52000" y="1101725"/>
            <a:ext cx="6840000" cy="5130000"/>
          </a:xfr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3C99-304C-4AD2-871E-4A43F00CAD03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www.fast.vsb.cz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37899" y="361632"/>
            <a:ext cx="7668202" cy="492443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/>
              <a:t>PROŠKRÁBÁNÍ SPÁR</a:t>
            </a:r>
            <a:endParaRPr lang="cs-CZ" sz="4000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432594" y="6352808"/>
            <a:ext cx="8278813" cy="215444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Ruční proškrábání spár po každém přizvednutí. [1]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3C99-304C-4AD2-871E-4A43F00CAD03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www.fast.vsb.cz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37899" y="361632"/>
            <a:ext cx="7668202" cy="492443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/>
              <a:t>DOČIŠTĚNÍ TLAKOVOU VODOU</a:t>
            </a:r>
            <a:endParaRPr lang="cs-CZ" sz="4000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Mechanické dočištění spár tlakovým čističem. [1]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6275" y="1047136"/>
            <a:ext cx="3971451" cy="529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3C99-304C-4AD2-871E-4A43F00CAD03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www.fast.vsb.cz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37899" y="361632"/>
            <a:ext cx="7668202" cy="492443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/>
              <a:t>NÁHRADA NEVYHOVUJÍCÍCH CIHEL</a:t>
            </a:r>
            <a:endParaRPr lang="cs-CZ" sz="4000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Cihly poškozené trhlinami, nebo jsou povrchově vydrolené. [1]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25602" name="Picture 2" descr="http://www.klenby.cz/galerie_stavba_klenby/KI6Music%20club%20Ivancice%20vymena%20zvetralych%20cihel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3C99-304C-4AD2-871E-4A43F00CAD03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www.fast.vsb.cz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37899" y="361632"/>
            <a:ext cx="7668202" cy="492443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/>
              <a:t>VYKLÍNOVÁNÍ SPÁR </a:t>
            </a:r>
            <a:endParaRPr lang="cs-CZ" sz="4000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432594" y="6308563"/>
            <a:ext cx="8278813" cy="215444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Dubové nebo jasanové neimpregnované klíny z rubu klen</a:t>
            </a:r>
            <a:r>
              <a:rPr lang="cs-CZ" sz="2000" dirty="0" smtClean="0"/>
              <a:t>by.</a:t>
            </a:r>
            <a:r>
              <a:rPr lang="cs-CZ" sz="2000" dirty="0" smtClean="0">
                <a:solidFill>
                  <a:schemeClr val="tx1"/>
                </a:solidFill>
              </a:rPr>
              <a:t> [1]</a:t>
            </a:r>
            <a:endParaRPr lang="cs-CZ" sz="2000" dirty="0"/>
          </a:p>
        </p:txBody>
      </p:sp>
      <p:pic>
        <p:nvPicPr>
          <p:cNvPr id="3074" name="Picture 2" descr="http://www.klenby.cz/galerie_stavba_klenby/KI5Music%20club%20Ivancice%20vyklinovany%20rub%20klenby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 descr="6. vrácení pojiva na rub klenb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3C99-304C-4AD2-871E-4A43F00CAD03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www.fast.vsb.cz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37899" y="361632"/>
            <a:ext cx="7668202" cy="492443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/>
              <a:t>ZPĚTNÉ VYPLNĚNÍ SPÁR VM</a:t>
            </a:r>
            <a:endParaRPr lang="cs-CZ" sz="4000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432594" y="6308563"/>
            <a:ext cx="8278813" cy="215444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Vyplněné spáry včetně maltového potěru </a:t>
            </a:r>
            <a:r>
              <a:rPr lang="cs-CZ" sz="2000" dirty="0" err="1" smtClean="0">
                <a:solidFill>
                  <a:schemeClr val="tx1"/>
                </a:solidFill>
              </a:rPr>
              <a:t>tl</a:t>
            </a:r>
            <a:r>
              <a:rPr lang="cs-CZ" sz="2000" dirty="0" smtClean="0">
                <a:solidFill>
                  <a:schemeClr val="tx1"/>
                </a:solidFill>
              </a:rPr>
              <a:t>. 10-20 mm na rubu klenby</a:t>
            </a:r>
            <a:r>
              <a:rPr lang="cs-CZ" sz="2000" dirty="0" smtClean="0"/>
              <a:t>.</a:t>
            </a:r>
            <a:r>
              <a:rPr lang="cs-CZ" sz="2000" dirty="0" smtClean="0">
                <a:solidFill>
                  <a:schemeClr val="tx1"/>
                </a:solidFill>
              </a:rPr>
              <a:t>[1]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3C99-304C-4AD2-871E-4A43F00CAD03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37899" y="763414"/>
            <a:ext cx="7668202" cy="492443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/>
              <a:t>ODSTRANĚNÍ </a:t>
            </a:r>
            <a:br>
              <a:rPr lang="cs-CZ" sz="4000" b="1" dirty="0" smtClean="0"/>
            </a:br>
            <a:r>
              <a:rPr lang="cs-CZ" sz="4000" b="1" dirty="0" smtClean="0"/>
              <a:t>ZVEDACÍHO ZAŘÍZENÍ </a:t>
            </a:r>
            <a:br>
              <a:rPr lang="cs-CZ" sz="4000" b="1" dirty="0" smtClean="0"/>
            </a:br>
            <a:r>
              <a:rPr lang="cs-CZ" sz="4000" b="1" dirty="0" smtClean="0"/>
              <a:t>A SOUSTAVBY SÍTÍ</a:t>
            </a:r>
            <a:endParaRPr lang="cs-CZ" sz="40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www.fast.vsb.cz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431800" y="2244436"/>
            <a:ext cx="8278812" cy="4315114"/>
          </a:xfrm>
        </p:spPr>
        <p:txBody>
          <a:bodyPr/>
          <a:lstStyle/>
          <a:p>
            <a:r>
              <a:rPr lang="cs-CZ" sz="3000" dirty="0" smtClean="0">
                <a:solidFill>
                  <a:schemeClr val="tx1"/>
                </a:solidFill>
              </a:rPr>
              <a:t>Po cca 14 dnech!</a:t>
            </a:r>
            <a:endParaRPr lang="cs-CZ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3C99-304C-4AD2-871E-4A43F00CAD03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37899" y="361632"/>
            <a:ext cx="7668202" cy="492443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/>
              <a:t>VÝHODY </a:t>
            </a:r>
            <a:endParaRPr lang="cs-CZ" sz="40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www.fast.vsb.cz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3000" b="1" dirty="0" smtClean="0">
                <a:solidFill>
                  <a:srgbClr val="6F51A1"/>
                </a:solidFill>
              </a:rPr>
              <a:t>nedestruktivní</a:t>
            </a:r>
            <a:r>
              <a:rPr lang="cs-CZ" sz="3000" dirty="0" smtClean="0">
                <a:solidFill>
                  <a:schemeClr val="tx1"/>
                </a:solidFill>
              </a:rPr>
              <a:t> metoda,</a:t>
            </a:r>
          </a:p>
          <a:p>
            <a:r>
              <a:rPr lang="cs-CZ" sz="3000" dirty="0" smtClean="0">
                <a:solidFill>
                  <a:schemeClr val="tx1"/>
                </a:solidFill>
              </a:rPr>
              <a:t>vhodná pro jakýkoliv typ klenby,</a:t>
            </a:r>
          </a:p>
          <a:p>
            <a:r>
              <a:rPr lang="cs-CZ" sz="3000" b="1" dirty="0" smtClean="0">
                <a:solidFill>
                  <a:srgbClr val="6F51A1"/>
                </a:solidFill>
              </a:rPr>
              <a:t>navrací tvar a vzepětí</a:t>
            </a:r>
            <a:r>
              <a:rPr lang="cs-CZ" sz="3000" dirty="0" smtClean="0">
                <a:solidFill>
                  <a:srgbClr val="6F51A1"/>
                </a:solidFill>
              </a:rPr>
              <a:t> </a:t>
            </a:r>
            <a:r>
              <a:rPr lang="cs-CZ" sz="3000" dirty="0" smtClean="0">
                <a:solidFill>
                  <a:schemeClr val="tx1"/>
                </a:solidFill>
              </a:rPr>
              <a:t>klenby,</a:t>
            </a:r>
          </a:p>
          <a:p>
            <a:r>
              <a:rPr lang="cs-CZ" sz="3000" b="1" dirty="0" smtClean="0">
                <a:solidFill>
                  <a:srgbClr val="6F51A1"/>
                </a:solidFill>
              </a:rPr>
              <a:t>obnovuje působení normálových sil</a:t>
            </a:r>
            <a:r>
              <a:rPr lang="cs-CZ" sz="3000" dirty="0" smtClean="0">
                <a:solidFill>
                  <a:schemeClr val="tx1"/>
                </a:solidFill>
              </a:rPr>
              <a:t>,</a:t>
            </a:r>
          </a:p>
          <a:p>
            <a:r>
              <a:rPr lang="cs-CZ" sz="3000" b="1" dirty="0" smtClean="0">
                <a:solidFill>
                  <a:srgbClr val="6F51A1"/>
                </a:solidFill>
              </a:rPr>
              <a:t>obnovuje funkci</a:t>
            </a:r>
            <a:r>
              <a:rPr lang="cs-CZ" sz="3000" dirty="0" smtClean="0">
                <a:solidFill>
                  <a:schemeClr val="tx1"/>
                </a:solidFill>
              </a:rPr>
              <a:t> a autentičnost klenby,</a:t>
            </a:r>
          </a:p>
          <a:p>
            <a:r>
              <a:rPr lang="cs-CZ" sz="3000" dirty="0" smtClean="0">
                <a:solidFill>
                  <a:schemeClr val="tx1"/>
                </a:solidFill>
              </a:rPr>
              <a:t>nenarušuje okolní konstrukce,</a:t>
            </a:r>
          </a:p>
          <a:p>
            <a:r>
              <a:rPr lang="cs-CZ" sz="3000" dirty="0" smtClean="0">
                <a:solidFill>
                  <a:schemeClr val="tx1"/>
                </a:solidFill>
              </a:rPr>
              <a:t>nezatěžuje konstrukci klenby nevhodným materiálem,</a:t>
            </a:r>
          </a:p>
          <a:p>
            <a:r>
              <a:rPr lang="cs-CZ" sz="3000" dirty="0" smtClean="0">
                <a:solidFill>
                  <a:schemeClr val="tx1"/>
                </a:solidFill>
              </a:rPr>
              <a:t>úspora materiálu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3C99-304C-4AD2-871E-4A43F00CAD03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www.fast.vsb.cz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37899" y="361632"/>
            <a:ext cx="7668202" cy="492443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/>
              <a:t>DEFORMOVANÁ KLENBA</a:t>
            </a:r>
            <a:endParaRPr lang="cs-CZ" sz="4000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cs-CZ" sz="2000" dirty="0" smtClean="0">
                <a:solidFill>
                  <a:schemeClr val="tx1"/>
                </a:solidFill>
                <a:latin typeface="+mn-lt"/>
              </a:rPr>
              <a:t>Obr. 1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7" name="Picture 3" descr="C:\Users\4540\Desktop\Káťa\Pracovní\Projekce\Náš barák\Foto\Fotografie rodinný dům, Karviná - Staré Město\46. poškozená pruská klen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4143" y="962262"/>
            <a:ext cx="3575714" cy="5384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3C99-304C-4AD2-871E-4A43F00CAD03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37899" y="361632"/>
            <a:ext cx="7668202" cy="492443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/>
              <a:t>NEVÝHODY</a:t>
            </a:r>
            <a:endParaRPr lang="cs-CZ" sz="40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www.fast.vsb.cz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3000" dirty="0" smtClean="0">
                <a:solidFill>
                  <a:schemeClr val="tx1"/>
                </a:solidFill>
              </a:rPr>
              <a:t>je nutný vždy přístup z rubu klenby</a:t>
            </a:r>
          </a:p>
          <a:p>
            <a:pPr>
              <a:buNone/>
            </a:pPr>
            <a:endParaRPr lang="cs-CZ" sz="3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3C99-304C-4AD2-871E-4A43F00CAD03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37899" y="361632"/>
            <a:ext cx="7668202" cy="492443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/>
              <a:t>POROVNÁNÍ S JINÝMI METODAMI</a:t>
            </a:r>
            <a:endParaRPr lang="cs-CZ" sz="40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www.fast.vsb.cz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215900" y="1101726"/>
            <a:ext cx="8712200" cy="49154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cs-CZ" sz="3000" dirty="0" smtClean="0">
                <a:solidFill>
                  <a:schemeClr val="tx1"/>
                </a:solidFill>
              </a:rPr>
              <a:t>nedestruktivní metoda </a:t>
            </a:r>
            <a:r>
              <a:rPr lang="cs-CZ" sz="3000" dirty="0" smtClean="0">
                <a:solidFill>
                  <a:srgbClr val="6F51A1"/>
                </a:solidFill>
              </a:rPr>
              <a:t>X</a:t>
            </a:r>
            <a:r>
              <a:rPr lang="cs-CZ" sz="3000" dirty="0" smtClean="0">
                <a:solidFill>
                  <a:schemeClr val="tx1"/>
                </a:solidFill>
              </a:rPr>
              <a:t> destruktivní metoda</a:t>
            </a:r>
            <a:endParaRPr lang="cs-CZ" sz="30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6334" y="1652588"/>
            <a:ext cx="6831333" cy="431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2273935" y="5890552"/>
            <a:ext cx="4596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>
                <a:latin typeface="Cillian" charset="-18"/>
              </a:rPr>
              <a:t>Závěsy na ŽB roštové konstrukci. [6]</a:t>
            </a:r>
            <a:endParaRPr lang="cs-CZ" sz="2000" dirty="0">
              <a:latin typeface="Cillian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3C99-304C-4AD2-871E-4A43F00CAD03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www.fast.vsb.cz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37899" y="361632"/>
            <a:ext cx="7668202" cy="492443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/>
              <a:t>POROVNÁNÍ S JINÝMI METODAMI</a:t>
            </a:r>
            <a:endParaRPr lang="cs-CZ" sz="4000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Realizace betonové skořepiny. [6]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5517" r="5517"/>
          <a:stretch>
            <a:fillRect/>
          </a:stretch>
        </p:blipFill>
        <p:spPr bwMode="auto">
          <a:xfrm>
            <a:off x="1510146" y="1655456"/>
            <a:ext cx="6123709" cy="459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élník 10"/>
          <p:cNvSpPr/>
          <p:nvPr/>
        </p:nvSpPr>
        <p:spPr>
          <a:xfrm>
            <a:off x="0" y="105536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000" dirty="0" smtClean="0">
                <a:latin typeface="Cillian" charset="-18"/>
              </a:rPr>
              <a:t>navrací tvar a vzepětí </a:t>
            </a:r>
            <a:r>
              <a:rPr lang="cs-CZ" sz="3000" dirty="0" smtClean="0">
                <a:solidFill>
                  <a:srgbClr val="6F51A1"/>
                </a:solidFill>
                <a:latin typeface="Cillian" charset="-18"/>
              </a:rPr>
              <a:t>X</a:t>
            </a:r>
            <a:r>
              <a:rPr lang="cs-CZ" sz="3000" dirty="0" smtClean="0">
                <a:latin typeface="Cillian" charset="-18"/>
              </a:rPr>
              <a:t> nenavrací tvar a vzepětí</a:t>
            </a:r>
            <a:endParaRPr lang="cs-CZ" sz="3000" dirty="0">
              <a:latin typeface="Cillian" charset="-1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3C99-304C-4AD2-871E-4A43F00CAD03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www.fast.vsb.cz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37899" y="361632"/>
            <a:ext cx="7668202" cy="492443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/>
              <a:t>POROVNÁNÍ S JINÝMI METODAMI</a:t>
            </a:r>
            <a:endParaRPr lang="cs-CZ" sz="4000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432594" y="6352808"/>
            <a:ext cx="8278813" cy="215444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Realizace betonové skořepiny. [6]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914" r="2914"/>
          <a:stretch>
            <a:fillRect/>
          </a:stretch>
        </p:blipFill>
        <p:spPr bwMode="auto">
          <a:xfrm>
            <a:off x="1491137" y="1610429"/>
            <a:ext cx="6161727" cy="462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-4370" y="1055316"/>
            <a:ext cx="91527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000" dirty="0" smtClean="0">
                <a:latin typeface="Cillian" charset="-18"/>
              </a:rPr>
              <a:t>navrací tvar a vzepětí </a:t>
            </a:r>
            <a:r>
              <a:rPr lang="cs-CZ" sz="3000" dirty="0" smtClean="0">
                <a:solidFill>
                  <a:srgbClr val="6F51A1"/>
                </a:solidFill>
                <a:latin typeface="Cillian" charset="-18"/>
              </a:rPr>
              <a:t>X</a:t>
            </a:r>
            <a:r>
              <a:rPr lang="cs-CZ" sz="3000" dirty="0" smtClean="0">
                <a:latin typeface="Cillian" charset="-18"/>
              </a:rPr>
              <a:t> nenavrací tvar a vzepětí</a:t>
            </a:r>
            <a:endParaRPr lang="cs-CZ" sz="3000" dirty="0">
              <a:latin typeface="Cillian" charset="-1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3C99-304C-4AD2-871E-4A43F00CAD03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37899" y="361632"/>
            <a:ext cx="7668202" cy="492443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/>
              <a:t>POROVNÁNÍ S JINÝMI METODA</a:t>
            </a:r>
            <a:endParaRPr lang="cs-CZ" sz="40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www.fast.vsb.cz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432594" y="5992381"/>
            <a:ext cx="8278812" cy="56081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Červené šipky – normálové síly deformované klenby</a:t>
            </a:r>
          </a:p>
          <a:p>
            <a:pPr algn="ctr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Zelené šipky – normálové síly zasanované klenby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l="2412" r="2412"/>
          <a:stretch>
            <a:fillRect/>
          </a:stretch>
        </p:blipFill>
        <p:spPr bwMode="auto">
          <a:xfrm>
            <a:off x="1738448" y="1814945"/>
            <a:ext cx="5667104" cy="424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0" y="916770"/>
            <a:ext cx="93114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000" dirty="0" smtClean="0">
                <a:latin typeface="Cillian" charset="-18"/>
              </a:rPr>
              <a:t>navrací působení N </a:t>
            </a:r>
            <a:r>
              <a:rPr lang="cs-CZ" sz="3000" dirty="0" smtClean="0">
                <a:solidFill>
                  <a:srgbClr val="6F51A1"/>
                </a:solidFill>
                <a:latin typeface="Cillian" charset="-18"/>
              </a:rPr>
              <a:t>X</a:t>
            </a:r>
            <a:r>
              <a:rPr lang="cs-CZ" sz="3000" dirty="0" smtClean="0">
                <a:latin typeface="Cillian" charset="-18"/>
              </a:rPr>
              <a:t> nenavrací působení N</a:t>
            </a:r>
          </a:p>
          <a:p>
            <a:pPr algn="ctr"/>
            <a:r>
              <a:rPr lang="cs-CZ" sz="3000" dirty="0" smtClean="0">
                <a:latin typeface="Cillian" charset="-18"/>
              </a:rPr>
              <a:t>obnovuje funkci </a:t>
            </a:r>
            <a:r>
              <a:rPr lang="cs-CZ" sz="3000" dirty="0" smtClean="0">
                <a:solidFill>
                  <a:srgbClr val="6F51A1"/>
                </a:solidFill>
                <a:latin typeface="Cillian" charset="-18"/>
              </a:rPr>
              <a:t>X</a:t>
            </a:r>
            <a:r>
              <a:rPr lang="cs-CZ" sz="3000" dirty="0" smtClean="0">
                <a:latin typeface="Cillian" charset="-18"/>
              </a:rPr>
              <a:t> neobnovuje funkci </a:t>
            </a:r>
            <a:endParaRPr lang="cs-CZ" sz="3000" dirty="0">
              <a:latin typeface="Cillian" charset="-1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3C99-304C-4AD2-871E-4A43F00CAD03}" type="slidenum">
              <a:rPr lang="cs-CZ" smtClean="0"/>
              <a:pPr/>
              <a:t>25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www.fast.vsb.cz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37899" y="361632"/>
            <a:ext cx="7668202" cy="492443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/>
              <a:t>POROVNÁNÍ S JINÝMI METODAMI</a:t>
            </a:r>
            <a:endParaRPr lang="cs-CZ" sz="4000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432594" y="6352808"/>
            <a:ext cx="8278813" cy="215444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Skořepina na rubu nebo líci klenby. [6]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250" y="2566813"/>
            <a:ext cx="4590732" cy="342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8096" y="2559846"/>
            <a:ext cx="4006597" cy="333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0" y="1041507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000" dirty="0" smtClean="0">
                <a:latin typeface="Cillian" charset="-18"/>
              </a:rPr>
              <a:t>nedestruktivní</a:t>
            </a:r>
            <a:r>
              <a:rPr lang="cs-CZ" sz="3000" dirty="0" smtClean="0">
                <a:solidFill>
                  <a:srgbClr val="6F51A1"/>
                </a:solidFill>
                <a:latin typeface="Cillian" charset="-18"/>
              </a:rPr>
              <a:t> X </a:t>
            </a:r>
            <a:r>
              <a:rPr lang="cs-CZ" sz="3000" dirty="0" smtClean="0">
                <a:latin typeface="Cillian" charset="-18"/>
              </a:rPr>
              <a:t>destruktivní </a:t>
            </a:r>
          </a:p>
          <a:p>
            <a:pPr algn="ctr"/>
            <a:r>
              <a:rPr lang="cs-CZ" sz="3000" dirty="0" smtClean="0">
                <a:latin typeface="Cillian" charset="-18"/>
              </a:rPr>
              <a:t>nezatěžuje </a:t>
            </a:r>
            <a:r>
              <a:rPr lang="cs-CZ" sz="3000" dirty="0" smtClean="0">
                <a:solidFill>
                  <a:srgbClr val="6F51A1"/>
                </a:solidFill>
                <a:latin typeface="Cillian" charset="-18"/>
              </a:rPr>
              <a:t>X</a:t>
            </a:r>
            <a:r>
              <a:rPr lang="cs-CZ" sz="3000" dirty="0" smtClean="0">
                <a:latin typeface="Cillian" charset="-18"/>
              </a:rPr>
              <a:t> zatěžuje</a:t>
            </a:r>
          </a:p>
          <a:p>
            <a:pPr algn="ctr"/>
            <a:r>
              <a:rPr lang="cs-CZ" sz="3000" dirty="0" smtClean="0">
                <a:latin typeface="Cillian" charset="-18"/>
              </a:rPr>
              <a:t>úspora materiálu </a:t>
            </a:r>
            <a:r>
              <a:rPr lang="cs-CZ" sz="3000" dirty="0" smtClean="0">
                <a:solidFill>
                  <a:srgbClr val="6F51A1"/>
                </a:solidFill>
                <a:latin typeface="Cillian" charset="-18"/>
              </a:rPr>
              <a:t>X</a:t>
            </a:r>
            <a:r>
              <a:rPr lang="cs-CZ" sz="3000" dirty="0" smtClean="0">
                <a:latin typeface="Cillian" charset="-18"/>
              </a:rPr>
              <a:t> větší spotřeba materiálu</a:t>
            </a:r>
            <a:endParaRPr lang="cs-CZ" sz="3000" dirty="0">
              <a:latin typeface="Cillian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 descr="zátěžová zkoušk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026" r="10026"/>
          <a:stretch>
            <a:fillRect/>
          </a:stretch>
        </p:blipFill>
        <p:spPr/>
      </p:pic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3C99-304C-4AD2-871E-4A43F00CAD03}" type="slidenum">
              <a:rPr lang="cs-CZ" smtClean="0"/>
              <a:pPr/>
              <a:t>26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www.fast.vsb.cz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37899" y="361632"/>
            <a:ext cx="7668202" cy="492443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/>
              <a:t>PÁSY Z UHLÍKOVÉ TKANINY</a:t>
            </a:r>
            <a:endParaRPr lang="cs-CZ" sz="4000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Zátěžová zkouška dodatečného zesílení rubu klenby</a:t>
            </a:r>
            <a:r>
              <a:rPr lang="cs-CZ" sz="2000" dirty="0" smtClean="0"/>
              <a:t>. </a:t>
            </a:r>
            <a:r>
              <a:rPr lang="cs-CZ" sz="2000" dirty="0" smtClean="0">
                <a:solidFill>
                  <a:schemeClr val="tx1"/>
                </a:solidFill>
              </a:rPr>
              <a:t>[1]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3C99-304C-4AD2-871E-4A43F00CAD03}" type="slidenum">
              <a:rPr lang="cs-CZ" smtClean="0"/>
              <a:pPr/>
              <a:t>27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37899" y="361632"/>
            <a:ext cx="7668202" cy="492443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/>
              <a:t>PÁSY Z UHLÍKOVÉ TKANINY</a:t>
            </a:r>
            <a:endParaRPr lang="cs-CZ" sz="40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www.fast.vsb.cz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431800" y="1101726"/>
            <a:ext cx="8712200" cy="5457824"/>
          </a:xfrm>
        </p:spPr>
        <p:txBody>
          <a:bodyPr/>
          <a:lstStyle/>
          <a:p>
            <a:r>
              <a:rPr lang="cs-CZ" sz="3000" dirty="0" smtClean="0">
                <a:solidFill>
                  <a:schemeClr val="tx1"/>
                </a:solidFill>
              </a:rPr>
              <a:t>Slouží k dodatečnému zesílení rubu klenby.</a:t>
            </a:r>
          </a:p>
          <a:p>
            <a:r>
              <a:rPr lang="cs-CZ" sz="3000" dirty="0" smtClean="0">
                <a:solidFill>
                  <a:schemeClr val="tx1"/>
                </a:solidFill>
              </a:rPr>
              <a:t>Vhodné pro objekty ovlivněné seizmicitou.</a:t>
            </a:r>
          </a:p>
          <a:p>
            <a:r>
              <a:rPr lang="cs-CZ" sz="3000" dirty="0" smtClean="0">
                <a:solidFill>
                  <a:schemeClr val="tx1"/>
                </a:solidFill>
              </a:rPr>
              <a:t>Pásy šířky cca 150 mm se aplikují na rub klenby ve vzájemných vzdálenostech </a:t>
            </a:r>
          </a:p>
          <a:p>
            <a:pPr>
              <a:buNone/>
            </a:pPr>
            <a:r>
              <a:rPr lang="cs-CZ" sz="3000" dirty="0" smtClean="0">
                <a:solidFill>
                  <a:schemeClr val="tx1"/>
                </a:solidFill>
              </a:rPr>
              <a:t>	cca 1 m.</a:t>
            </a:r>
          </a:p>
          <a:p>
            <a:r>
              <a:rPr lang="cs-CZ" sz="3000" dirty="0" smtClean="0">
                <a:solidFill>
                  <a:schemeClr val="tx1"/>
                </a:solidFill>
              </a:rPr>
              <a:t>Takto položené pásy se zalijí speciální pryskyřicí. 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3C99-304C-4AD2-871E-4A43F00CAD03}" type="slidenum">
              <a:rPr lang="cs-CZ" smtClean="0"/>
              <a:pPr/>
              <a:t>28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37899" y="361632"/>
            <a:ext cx="7668202" cy="492443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/>
              <a:t>KOLIK MĚ BUDE SANACE STÁT?</a:t>
            </a:r>
            <a:endParaRPr lang="cs-CZ" sz="40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www.fast.vsb.cz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>
              <a:buNone/>
            </a:pPr>
            <a:endParaRPr lang="cs-CZ" sz="30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cs-CZ" sz="3000" dirty="0" smtClean="0">
                <a:solidFill>
                  <a:schemeClr val="tx1"/>
                </a:solidFill>
              </a:rPr>
              <a:t>Cena: 1 500 Kč/m</a:t>
            </a:r>
            <a:r>
              <a:rPr lang="cs-CZ" sz="3000" baseline="30000" dirty="0" smtClean="0">
                <a:solidFill>
                  <a:schemeClr val="tx1"/>
                </a:solidFill>
              </a:rPr>
              <a:t>2</a:t>
            </a:r>
          </a:p>
          <a:p>
            <a:pPr algn="ctr">
              <a:buNone/>
            </a:pPr>
            <a:r>
              <a:rPr lang="cs-CZ" sz="3000" dirty="0" smtClean="0">
                <a:solidFill>
                  <a:schemeClr val="tx1"/>
                </a:solidFill>
              </a:rPr>
              <a:t>Plocha kleneb: 43,772 m</a:t>
            </a:r>
            <a:r>
              <a:rPr lang="cs-CZ" sz="3000" baseline="30000" dirty="0" smtClean="0">
                <a:solidFill>
                  <a:schemeClr val="tx1"/>
                </a:solidFill>
              </a:rPr>
              <a:t>2 </a:t>
            </a:r>
            <a:endParaRPr lang="cs-CZ" sz="30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cs-CZ" sz="3000" dirty="0" smtClean="0">
                <a:solidFill>
                  <a:schemeClr val="tx1"/>
                </a:solidFill>
              </a:rPr>
              <a:t>1 500 x 43,772 = 65 658 Kč</a:t>
            </a:r>
          </a:p>
          <a:p>
            <a:pPr algn="ctr">
              <a:buNone/>
            </a:pPr>
            <a:r>
              <a:rPr lang="cs-CZ" sz="10000" dirty="0" smtClean="0">
                <a:solidFill>
                  <a:srgbClr val="6F51A1"/>
                </a:solidFill>
              </a:rPr>
              <a:t>65 658 Kč</a:t>
            </a:r>
            <a:endParaRPr lang="cs-CZ" sz="10000" dirty="0">
              <a:solidFill>
                <a:srgbClr val="6F51A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3C99-304C-4AD2-871E-4A43F00CAD03}" type="slidenum">
              <a:rPr lang="cs-CZ" smtClean="0"/>
              <a:pPr/>
              <a:t>29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b="1" dirty="0" smtClean="0"/>
              <a:t>ZÁVĚR</a:t>
            </a:r>
            <a:endParaRPr lang="cs-CZ" sz="40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www.fast.vsb.cz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3000" dirty="0" smtClean="0">
                <a:solidFill>
                  <a:schemeClr val="tx1"/>
                </a:solidFill>
              </a:rPr>
              <a:t>Ke každé sanované klenbě je nutno přistupovat individuálně dle rozsahu deformace, typu klenby, rozpětí atd.</a:t>
            </a:r>
            <a:endParaRPr lang="cs-CZ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3C99-304C-4AD2-871E-4A43F00CAD03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www.fast.vsb.cz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37899" y="361632"/>
            <a:ext cx="7668202" cy="492443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/>
              <a:t>DEFORMOVANÁ KLENBA</a:t>
            </a:r>
            <a:endParaRPr lang="cs-CZ" sz="4000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cs-CZ" sz="2000" dirty="0" smtClean="0">
                <a:solidFill>
                  <a:schemeClr val="tx1"/>
                </a:solidFill>
                <a:latin typeface="+mn-lt"/>
              </a:rPr>
              <a:t>Obr. 2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074" name="Picture 2" descr="C:\Users\4540\Desktop\Káťa\Pracovní\Projekce\Náš barák\Foto\Fotografie rodinný dům, Karviná - Staré Město\48. poškozená pruská klenb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3C99-304C-4AD2-871E-4A43F00CAD03}" type="slidenum">
              <a:rPr lang="cs-CZ" smtClean="0"/>
              <a:pPr/>
              <a:t>30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37899" y="1873044"/>
            <a:ext cx="7668202" cy="3052917"/>
          </a:xfrm>
        </p:spPr>
        <p:txBody>
          <a:bodyPr>
            <a:noAutofit/>
          </a:bodyPr>
          <a:lstStyle/>
          <a:p>
            <a:pPr algn="ctr"/>
            <a:r>
              <a:rPr lang="cs-CZ" sz="6000" b="1" dirty="0" smtClean="0"/>
              <a:t>DĚKUJI </a:t>
            </a:r>
            <a:br>
              <a:rPr lang="cs-CZ" sz="6000" b="1" dirty="0" smtClean="0"/>
            </a:br>
            <a:r>
              <a:rPr lang="cs-CZ" sz="6000" b="1" dirty="0" smtClean="0"/>
              <a:t>ZA</a:t>
            </a:r>
            <a:br>
              <a:rPr lang="cs-CZ" sz="6000" b="1" dirty="0" smtClean="0"/>
            </a:br>
            <a:r>
              <a:rPr lang="cs-CZ" sz="6000" b="1" dirty="0" smtClean="0"/>
              <a:t>POZORNOST</a:t>
            </a:r>
            <a:endParaRPr lang="cs-CZ" sz="6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www.fast.vsb.cz</a:t>
            </a: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3C99-304C-4AD2-871E-4A43F00CAD03}" type="slidenum">
              <a:rPr lang="cs-CZ" smtClean="0"/>
              <a:pPr/>
              <a:t>31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b="1" dirty="0" smtClean="0"/>
              <a:t>ZDROJE</a:t>
            </a:r>
            <a:endParaRPr lang="cs-CZ" sz="40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www.fast.vsb.cz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431800" y="1101726"/>
            <a:ext cx="8302767" cy="5457824"/>
          </a:xfrm>
        </p:spPr>
        <p:txBody>
          <a:bodyPr/>
          <a:lstStyle/>
          <a:p>
            <a:r>
              <a:rPr lang="cs-CZ" sz="2000" dirty="0" smtClean="0">
                <a:solidFill>
                  <a:schemeClr val="tx1"/>
                </a:solidFill>
              </a:rPr>
              <a:t>[1] </a:t>
            </a:r>
            <a:r>
              <a:rPr lang="cs-CZ" sz="2000" i="1" dirty="0" smtClean="0">
                <a:solidFill>
                  <a:schemeClr val="tx1"/>
                </a:solidFill>
              </a:rPr>
              <a:t>Cihlové klenuté stropy </a:t>
            </a:r>
            <a:r>
              <a:rPr lang="cs-CZ" sz="2000" i="1" dirty="0" err="1" smtClean="0">
                <a:solidFill>
                  <a:schemeClr val="tx1"/>
                </a:solidFill>
              </a:rPr>
              <a:t>Šefl</a:t>
            </a:r>
            <a:r>
              <a:rPr lang="cs-CZ" sz="2000" i="1" dirty="0" smtClean="0">
                <a:solidFill>
                  <a:schemeClr val="tx1"/>
                </a:solidFill>
              </a:rPr>
              <a:t> [online]. c2015 [cit. 2017-04-04]. Dostupné </a:t>
            </a:r>
            <a:r>
              <a:rPr lang="cs-CZ" sz="2000" dirty="0" smtClean="0">
                <a:solidFill>
                  <a:schemeClr val="tx1"/>
                </a:solidFill>
              </a:rPr>
              <a:t>z: http://www.klenby.</a:t>
            </a:r>
            <a:r>
              <a:rPr lang="cs-CZ" sz="2000" dirty="0" err="1" smtClean="0">
                <a:solidFill>
                  <a:schemeClr val="tx1"/>
                </a:solidFill>
              </a:rPr>
              <a:t>cz</a:t>
            </a:r>
            <a:r>
              <a:rPr lang="cs-CZ" sz="2000" dirty="0" smtClean="0">
                <a:solidFill>
                  <a:schemeClr val="tx1"/>
                </a:solidFill>
              </a:rPr>
              <a:t>/,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[2] ŠEFL, Josef. </a:t>
            </a:r>
            <a:r>
              <a:rPr lang="cs-CZ" sz="2000" i="1" dirty="0" smtClean="0">
                <a:solidFill>
                  <a:schemeClr val="tx1"/>
                </a:solidFill>
              </a:rPr>
              <a:t>Způsob obnovy deformované klenby do původního tvaru. Česká      republika.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CZ 306367 B6 Patentovaný vynález. Uděleno 9.11.2016. Zapsáno 21.12.2016,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[3] LIPANSKÁ, Eduarda. </a:t>
            </a:r>
            <a:r>
              <a:rPr lang="cs-CZ" sz="2000" i="1" dirty="0" smtClean="0">
                <a:solidFill>
                  <a:schemeClr val="tx1"/>
                </a:solidFill>
              </a:rPr>
              <a:t>Historické klenby. Praha: El </a:t>
            </a:r>
            <a:r>
              <a:rPr lang="cs-CZ" sz="2000" i="1" dirty="0" err="1" smtClean="0">
                <a:solidFill>
                  <a:schemeClr val="tx1"/>
                </a:solidFill>
              </a:rPr>
              <a:t>Conzult</a:t>
            </a:r>
            <a:r>
              <a:rPr lang="cs-CZ" sz="2000" i="1" dirty="0" smtClean="0">
                <a:solidFill>
                  <a:schemeClr val="tx1"/>
                </a:solidFill>
              </a:rPr>
              <a:t>, 1998. ISBN </a:t>
            </a:r>
            <a:r>
              <a:rPr lang="cs-CZ" sz="2000" dirty="0" smtClean="0">
                <a:solidFill>
                  <a:schemeClr val="tx1"/>
                </a:solidFill>
              </a:rPr>
              <a:t>80-902-0761-8,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[4] MATERKA, Václav. </a:t>
            </a:r>
            <a:r>
              <a:rPr lang="cs-CZ" sz="2000" i="1" dirty="0" smtClean="0">
                <a:solidFill>
                  <a:schemeClr val="tx1"/>
                </a:solidFill>
              </a:rPr>
              <a:t>Základy pozemního stavitelství. Praha: Šolc a Šimáček, 1928,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[5] STARÝ, Stáňa. </a:t>
            </a:r>
            <a:r>
              <a:rPr lang="cs-CZ" sz="2000" i="1" dirty="0" smtClean="0">
                <a:solidFill>
                  <a:schemeClr val="tx1"/>
                </a:solidFill>
              </a:rPr>
              <a:t>Příručka učňů zednických: k poučení a odbornému vzdělání zednických </a:t>
            </a:r>
            <a:r>
              <a:rPr lang="pl-PL" sz="2000" i="1" dirty="0" smtClean="0">
                <a:solidFill>
                  <a:schemeClr val="tx1"/>
                </a:solidFill>
              </a:rPr>
              <a:t>učňů i pomocníků. Praha: Grégr, 1934,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[6] </a:t>
            </a:r>
            <a:r>
              <a:rPr lang="cs-CZ" sz="2000" i="1" dirty="0" smtClean="0">
                <a:solidFill>
                  <a:schemeClr val="tx1"/>
                </a:solidFill>
              </a:rPr>
              <a:t>Zděné klenbové konstrukce [online]. Praha, 2012 [cit. 2017-04-27]. </a:t>
            </a:r>
            <a:r>
              <a:rPr lang="cs-CZ" sz="2000" i="1" dirty="0" err="1" smtClean="0">
                <a:solidFill>
                  <a:schemeClr val="tx1"/>
                </a:solidFill>
              </a:rPr>
              <a:t>Prezetace</a:t>
            </a:r>
            <a:r>
              <a:rPr lang="cs-CZ" sz="2000" i="1" dirty="0" smtClean="0">
                <a:solidFill>
                  <a:schemeClr val="tx1"/>
                </a:solidFill>
              </a:rPr>
              <a:t>. Fakulta </a:t>
            </a:r>
            <a:r>
              <a:rPr lang="cs-CZ" sz="2000" dirty="0" smtClean="0">
                <a:solidFill>
                  <a:schemeClr val="tx1"/>
                </a:solidFill>
              </a:rPr>
              <a:t>stavební, ČVUT v Praha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3C99-304C-4AD2-871E-4A43F00CAD03}" type="slidenum">
              <a:rPr lang="cs-CZ" smtClean="0"/>
              <a:pPr/>
              <a:t>32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37899" y="361632"/>
            <a:ext cx="7668202" cy="492443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/>
              <a:t>VÁPENNÁ MALTA</a:t>
            </a:r>
            <a:endParaRPr lang="cs-CZ" sz="40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www.fast.vsb.cz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431800" y="983673"/>
            <a:ext cx="8532092" cy="5243368"/>
          </a:xfrm>
        </p:spPr>
        <p:txBody>
          <a:bodyPr/>
          <a:lstStyle/>
          <a:p>
            <a:r>
              <a:rPr lang="cs-CZ" sz="3000" dirty="0" smtClean="0">
                <a:solidFill>
                  <a:schemeClr val="tx1"/>
                </a:solidFill>
              </a:rPr>
              <a:t>Proč vápenná malta?:</a:t>
            </a:r>
          </a:p>
          <a:p>
            <a:pPr lvl="1"/>
            <a:r>
              <a:rPr lang="cs-CZ" sz="2500" dirty="0" smtClean="0">
                <a:solidFill>
                  <a:schemeClr val="tx1"/>
                </a:solidFill>
              </a:rPr>
              <a:t>podobnost s dříve používanými VM</a:t>
            </a:r>
            <a:r>
              <a:rPr lang="cs-CZ" sz="2600" dirty="0" smtClean="0">
                <a:solidFill>
                  <a:schemeClr val="tx1"/>
                </a:solidFill>
              </a:rPr>
              <a:t>, </a:t>
            </a:r>
          </a:p>
          <a:p>
            <a:pPr lvl="1"/>
            <a:r>
              <a:rPr lang="cs-CZ" sz="2500" dirty="0" smtClean="0">
                <a:solidFill>
                  <a:schemeClr val="tx1"/>
                </a:solidFill>
              </a:rPr>
              <a:t>pružnost</a:t>
            </a:r>
          </a:p>
          <a:p>
            <a:r>
              <a:rPr lang="cs-CZ" sz="3000" dirty="0" smtClean="0">
                <a:solidFill>
                  <a:schemeClr val="tx1"/>
                </a:solidFill>
              </a:rPr>
              <a:t>složení</a:t>
            </a:r>
            <a:r>
              <a:rPr lang="cs-CZ" dirty="0" smtClean="0">
                <a:solidFill>
                  <a:schemeClr val="tx1"/>
                </a:solidFill>
              </a:rPr>
              <a:t>: </a:t>
            </a:r>
          </a:p>
          <a:p>
            <a:pPr lvl="1"/>
            <a:r>
              <a:rPr lang="cs-CZ" sz="2500" dirty="0" smtClean="0">
                <a:solidFill>
                  <a:schemeClr val="tx1"/>
                </a:solidFill>
              </a:rPr>
              <a:t>hlavní složky</a:t>
            </a:r>
          </a:p>
          <a:p>
            <a:pPr lvl="2"/>
            <a:r>
              <a:rPr lang="cs-CZ" sz="2500" dirty="0" smtClean="0">
                <a:solidFill>
                  <a:schemeClr val="tx1"/>
                </a:solidFill>
              </a:rPr>
              <a:t>hašené uleželé vápno,</a:t>
            </a:r>
          </a:p>
          <a:p>
            <a:pPr lvl="2"/>
            <a:r>
              <a:rPr lang="cs-CZ" sz="2500" dirty="0" smtClean="0">
                <a:solidFill>
                  <a:schemeClr val="tx1"/>
                </a:solidFill>
              </a:rPr>
              <a:t>písek,</a:t>
            </a:r>
          </a:p>
          <a:p>
            <a:pPr lvl="2"/>
            <a:r>
              <a:rPr lang="cs-CZ" sz="2500" dirty="0" smtClean="0">
                <a:solidFill>
                  <a:schemeClr val="tx1"/>
                </a:solidFill>
              </a:rPr>
              <a:t>voda</a:t>
            </a:r>
          </a:p>
          <a:p>
            <a:pPr lvl="1"/>
            <a:r>
              <a:rPr lang="cs-CZ" sz="2500" dirty="0" smtClean="0">
                <a:solidFill>
                  <a:schemeClr val="tx1"/>
                </a:solidFill>
              </a:rPr>
              <a:t>přísady:</a:t>
            </a:r>
          </a:p>
          <a:p>
            <a:pPr lvl="2"/>
            <a:r>
              <a:rPr lang="cs-CZ" sz="2500" dirty="0" smtClean="0">
                <a:solidFill>
                  <a:schemeClr val="tx1"/>
                </a:solidFill>
              </a:rPr>
              <a:t>trasové vápno,</a:t>
            </a:r>
          </a:p>
          <a:p>
            <a:pPr lvl="2"/>
            <a:r>
              <a:rPr lang="cs-CZ" sz="2500" dirty="0" smtClean="0">
                <a:solidFill>
                  <a:schemeClr val="tx1"/>
                </a:solidFill>
              </a:rPr>
              <a:t>bobtnající složky </a:t>
            </a:r>
          </a:p>
          <a:p>
            <a:r>
              <a:rPr lang="cs-CZ" sz="3000" dirty="0" smtClean="0">
                <a:solidFill>
                  <a:schemeClr val="tx1"/>
                </a:solidFill>
              </a:rPr>
              <a:t>poměr míchání: </a:t>
            </a:r>
            <a:r>
              <a:rPr lang="cs-CZ" sz="2500" dirty="0" smtClean="0">
                <a:solidFill>
                  <a:schemeClr val="tx1"/>
                </a:solidFill>
              </a:rPr>
              <a:t>1:3 až 1:3,5</a:t>
            </a:r>
            <a:r>
              <a:rPr lang="cs-CZ" sz="25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3C99-304C-4AD2-871E-4A43F00CAD03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www.fast.vsb.cz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37899" y="361632"/>
            <a:ext cx="7668202" cy="492443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/>
              <a:t>DEFORMOVANÁ KLENBA</a:t>
            </a:r>
            <a:endParaRPr lang="cs-CZ" sz="4000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cs-CZ" sz="2000" dirty="0" smtClean="0">
                <a:solidFill>
                  <a:schemeClr val="tx1"/>
                </a:solidFill>
                <a:latin typeface="+mn-lt"/>
              </a:rPr>
              <a:t>Obr. 3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3C99-304C-4AD2-871E-4A43F00CAD03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37899" y="361632"/>
            <a:ext cx="7668202" cy="492443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/>
              <a:t>PŘES ZAPOČETÍM SANACE</a:t>
            </a:r>
            <a:endParaRPr lang="cs-CZ" sz="40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www.fast.vsb.cz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431799" y="1101726"/>
            <a:ext cx="8421255" cy="5457824"/>
          </a:xfrm>
        </p:spPr>
        <p:txBody>
          <a:bodyPr/>
          <a:lstStyle/>
          <a:p>
            <a:r>
              <a:rPr lang="cs-CZ" sz="3000" dirty="0" smtClean="0">
                <a:solidFill>
                  <a:schemeClr val="tx1"/>
                </a:solidFill>
              </a:rPr>
              <a:t>Je </a:t>
            </a:r>
            <a:r>
              <a:rPr lang="cs-CZ" sz="3000" b="1" dirty="0" smtClean="0">
                <a:solidFill>
                  <a:srgbClr val="6F51A1"/>
                </a:solidFill>
              </a:rPr>
              <a:t>nutno odstranit příčinu </a:t>
            </a:r>
            <a:r>
              <a:rPr lang="cs-CZ" sz="3000" b="1" dirty="0" err="1" smtClean="0">
                <a:solidFill>
                  <a:srgbClr val="6F51A1"/>
                </a:solidFill>
              </a:rPr>
              <a:t>deformaca</a:t>
            </a:r>
            <a:r>
              <a:rPr lang="cs-CZ" sz="3000" b="1" dirty="0" smtClean="0">
                <a:solidFill>
                  <a:srgbClr val="6F51A1"/>
                </a:solidFill>
              </a:rPr>
              <a:t> </a:t>
            </a:r>
            <a:r>
              <a:rPr lang="cs-CZ" sz="3000" dirty="0" smtClean="0">
                <a:solidFill>
                  <a:schemeClr val="tx1"/>
                </a:solidFill>
              </a:rPr>
              <a:t>kleneb a </a:t>
            </a:r>
            <a:r>
              <a:rPr lang="cs-CZ" sz="3000" b="1" dirty="0" smtClean="0">
                <a:solidFill>
                  <a:srgbClr val="6F51A1"/>
                </a:solidFill>
              </a:rPr>
              <a:t>zajistit podpůrné konstrukce! </a:t>
            </a:r>
            <a:r>
              <a:rPr lang="cs-CZ" sz="3000" dirty="0" smtClean="0">
                <a:solidFill>
                  <a:schemeClr val="tx1"/>
                </a:solidFill>
              </a:rPr>
              <a:t>(sepnutím v úrovni paty kleneb a úrovni chybějícího ztužujícího věnce)</a:t>
            </a:r>
            <a:endParaRPr lang="cs-CZ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3C99-304C-4AD2-871E-4A43F00CAD03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www.</a:t>
            </a:r>
            <a:r>
              <a:rPr lang="cs-CZ" dirty="0" err="1" smtClean="0"/>
              <a:t>fast.vsb.cz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37899" y="361632"/>
            <a:ext cx="7668202" cy="492443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/>
              <a:t>PATENTOVANÝ VYNÁLEZ</a:t>
            </a:r>
            <a:endParaRPr lang="cs-CZ" sz="4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982375"/>
            <a:ext cx="3857625" cy="5419725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059873" y="6385637"/>
            <a:ext cx="7024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Patentovaný vynález Josefa </a:t>
            </a:r>
            <a:r>
              <a:rPr lang="cs-CZ" sz="2000" dirty="0" err="1" smtClean="0"/>
              <a:t>Šefla</a:t>
            </a:r>
            <a:r>
              <a:rPr lang="cs-CZ" sz="2000" dirty="0" smtClean="0"/>
              <a:t>. [2]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3C99-304C-4AD2-871E-4A43F00CAD03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www.fast.vsb.cz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37899" y="361632"/>
            <a:ext cx="7668202" cy="492443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/>
              <a:t>PRINCIP SANACE </a:t>
            </a:r>
            <a:endParaRPr lang="cs-CZ" sz="4000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432594" y="5939854"/>
            <a:ext cx="8278813" cy="328211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1-násyp</a:t>
            </a:r>
            <a:r>
              <a:rPr lang="cs-CZ" sz="2000" dirty="0" smtClean="0">
                <a:solidFill>
                  <a:schemeClr val="tx1"/>
                </a:solidFill>
                <a:latin typeface="Calibri"/>
              </a:rPr>
              <a:t>; 2-rub klenby opravené; 3-líc klenby opravené; 4-rub klenby původní; </a:t>
            </a:r>
          </a:p>
          <a:p>
            <a:r>
              <a:rPr lang="cs-CZ" sz="2000" dirty="0" smtClean="0">
                <a:solidFill>
                  <a:schemeClr val="tx1"/>
                </a:solidFill>
                <a:latin typeface="Calibri"/>
              </a:rPr>
              <a:t>5-líc klenby původní; 6-soustava sítí; 7-stažení; 8-zvedací zařízení </a:t>
            </a:r>
            <a:r>
              <a:rPr lang="cs-CZ" sz="2000" dirty="0" smtClean="0">
                <a:solidFill>
                  <a:schemeClr val="tx1"/>
                </a:solidFill>
              </a:rPr>
              <a:t>[2]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072" r="4072"/>
          <a:stretch>
            <a:fillRect/>
          </a:stretch>
        </p:blipFill>
        <p:spPr bwMode="auto">
          <a:xfrm>
            <a:off x="1294922" y="1013234"/>
            <a:ext cx="6554157" cy="491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3C99-304C-4AD2-871E-4A43F00CAD03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37899" y="361632"/>
            <a:ext cx="7668202" cy="492443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/>
              <a:t>POSTUP</a:t>
            </a:r>
            <a:endParaRPr lang="cs-CZ" sz="40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www.fast.vsb.cz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432594" y="910656"/>
            <a:ext cx="8278812" cy="545782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sz="2700" dirty="0" smtClean="0">
                <a:solidFill>
                  <a:schemeClr val="tx1"/>
                </a:solidFill>
              </a:rPr>
              <a:t>očištění líce klenby,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700" dirty="0" smtClean="0">
                <a:solidFill>
                  <a:schemeClr val="tx1"/>
                </a:solidFill>
              </a:rPr>
              <a:t>aplikace soustavy sítí a rozmístění zvedacího zařízení,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700" dirty="0" smtClean="0">
                <a:solidFill>
                  <a:schemeClr val="tx1"/>
                </a:solidFill>
              </a:rPr>
              <a:t>odstranění stropní konstrukce nad rubem klenby,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700" dirty="0" err="1" smtClean="0">
                <a:solidFill>
                  <a:schemeClr val="tx1"/>
                </a:solidFill>
              </a:rPr>
              <a:t>přizvedávání</a:t>
            </a:r>
            <a:r>
              <a:rPr lang="cs-CZ" sz="2700" dirty="0" smtClean="0">
                <a:solidFill>
                  <a:schemeClr val="tx1"/>
                </a:solidFill>
              </a:rPr>
              <a:t> a proškrábání spár,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700" dirty="0" smtClean="0">
                <a:solidFill>
                  <a:schemeClr val="tx1"/>
                </a:solidFill>
              </a:rPr>
              <a:t>mechanické dočištění tlakem vody,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700" dirty="0" smtClean="0">
                <a:solidFill>
                  <a:schemeClr val="tx1"/>
                </a:solidFill>
              </a:rPr>
              <a:t>náhrada poškozených cihel,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700" dirty="0" smtClean="0">
                <a:solidFill>
                  <a:schemeClr val="tx1"/>
                </a:solidFill>
              </a:rPr>
              <a:t>vyklínování spár dřevěnými klíny,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700" dirty="0" smtClean="0">
                <a:solidFill>
                  <a:schemeClr val="tx1"/>
                </a:solidFill>
              </a:rPr>
              <a:t>zpětné vyplnění spár maltovou směsí,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700" dirty="0" smtClean="0">
                <a:solidFill>
                  <a:schemeClr val="tx1"/>
                </a:solidFill>
              </a:rPr>
              <a:t>odstranění zvedacího zařízení a soustavy sítí,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700" dirty="0" smtClean="0">
                <a:solidFill>
                  <a:schemeClr val="tx1"/>
                </a:solidFill>
              </a:rPr>
              <a:t>dočištění líce klenby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 descr="stojiny se sítěm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52000" y="1184853"/>
            <a:ext cx="6840000" cy="5130000"/>
          </a:xfr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53C99-304C-4AD2-871E-4A43F00CAD03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www.fast.vsb.cz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37899" y="361632"/>
            <a:ext cx="7668202" cy="492443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/>
              <a:t>SOUSTAVA SÍTÍ A </a:t>
            </a:r>
            <a:br>
              <a:rPr lang="cs-CZ" sz="4000" b="1" dirty="0" smtClean="0"/>
            </a:br>
            <a:r>
              <a:rPr lang="cs-CZ" sz="4000" b="1" dirty="0" smtClean="0"/>
              <a:t>ZVEDACÍHO ZAŘÍZENÍ</a:t>
            </a:r>
            <a:endParaRPr lang="cs-CZ" sz="4000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Svařované sítě a zvedací zařízení. [1]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blona-prezentace-fast-vsb-tuo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sablona-prezentace-fast-vsb-tuo</Template>
  <TotalTime>4349</TotalTime>
  <Words>865</Words>
  <Application>Microsoft Office PowerPoint</Application>
  <PresentationFormat>Předvádění na obrazovce (4:3)</PresentationFormat>
  <Paragraphs>189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Cillian</vt:lpstr>
      <vt:lpstr>Wingdings</vt:lpstr>
      <vt:lpstr>Calibri</vt:lpstr>
      <vt:lpstr>sablona-prezentace-fast-vsb-tuo</vt:lpstr>
      <vt:lpstr>TECHNOLOGIE SANACE DEFORMOVANÝCH KLENEB</vt:lpstr>
      <vt:lpstr>DEFORMOVANÁ KLENBA</vt:lpstr>
      <vt:lpstr>DEFORMOVANÁ KLENBA</vt:lpstr>
      <vt:lpstr>DEFORMOVANÁ KLENBA</vt:lpstr>
      <vt:lpstr>PŘES ZAPOČETÍM SANACE</vt:lpstr>
      <vt:lpstr>PATENTOVANÝ VYNÁLEZ</vt:lpstr>
      <vt:lpstr>PRINCIP SANACE </vt:lpstr>
      <vt:lpstr>POSTUP</vt:lpstr>
      <vt:lpstr>SOUSTAVA SÍTÍ A  ZVEDACÍHO ZAŘÍZENÍ</vt:lpstr>
      <vt:lpstr>APLIKACE SOUSTAVY SÍTÍ A  ZVADACÍHO ZAŘÍZENÍ</vt:lpstr>
      <vt:lpstr>ROZMÍSTĚNÍ ZVEDACÍHO ZAŘÍZENÍ</vt:lpstr>
      <vt:lpstr>PŘIZVEDÁVÁNÍ</vt:lpstr>
      <vt:lpstr>PROŠKRÁBÁNÍ SPÁR</vt:lpstr>
      <vt:lpstr>DOČIŠTĚNÍ TLAKOVOU VODOU</vt:lpstr>
      <vt:lpstr>NÁHRADA NEVYHOVUJÍCÍCH CIHEL</vt:lpstr>
      <vt:lpstr>VYKLÍNOVÁNÍ SPÁR </vt:lpstr>
      <vt:lpstr>ZPĚTNÉ VYPLNĚNÍ SPÁR VM</vt:lpstr>
      <vt:lpstr>ODSTRANĚNÍ  ZVEDACÍHO ZAŘÍZENÍ  A SOUSTAVBY SÍTÍ</vt:lpstr>
      <vt:lpstr>VÝHODY </vt:lpstr>
      <vt:lpstr>NEVÝHODY</vt:lpstr>
      <vt:lpstr>POROVNÁNÍ S JINÝMI METODAMI</vt:lpstr>
      <vt:lpstr>POROVNÁNÍ S JINÝMI METODAMI</vt:lpstr>
      <vt:lpstr>POROVNÁNÍ S JINÝMI METODAMI</vt:lpstr>
      <vt:lpstr>POROVNÁNÍ S JINÝMI METODA</vt:lpstr>
      <vt:lpstr>POROVNÁNÍ S JINÝMI METODAMI</vt:lpstr>
      <vt:lpstr>PÁSY Z UHLÍKOVÉ TKANINY</vt:lpstr>
      <vt:lpstr>PÁSY Z UHLÍKOVÉ TKANINY</vt:lpstr>
      <vt:lpstr>KOLIK MĚ BUDE SANACE STÁT?</vt:lpstr>
      <vt:lpstr>ZÁVĚR</vt:lpstr>
      <vt:lpstr>DĚKUJI  ZA POZORNOST</vt:lpstr>
      <vt:lpstr>ZDROJE</vt:lpstr>
      <vt:lpstr>VÁPENNÁ MALTA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4540</dc:creator>
  <cp:lastModifiedBy>4540</cp:lastModifiedBy>
  <cp:revision>233</cp:revision>
  <dcterms:created xsi:type="dcterms:W3CDTF">2017-04-18T13:35:08Z</dcterms:created>
  <dcterms:modified xsi:type="dcterms:W3CDTF">2017-05-03T20:45:26Z</dcterms:modified>
</cp:coreProperties>
</file>